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32918400" cy="38404800"/>
  <p:notesSz cx="6858000" cy="9144000"/>
  <p:defaultTextStyle>
    <a:defPPr>
      <a:defRPr lang="en-US"/>
    </a:defPPr>
    <a:lvl1pPr marL="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1pPr>
    <a:lvl2pPr marL="171175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2pPr>
    <a:lvl3pPr marL="342351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3pPr>
    <a:lvl4pPr marL="5135270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4pPr>
    <a:lvl5pPr marL="6847027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5pPr>
    <a:lvl6pPr marL="855878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6pPr>
    <a:lvl7pPr marL="10270541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7pPr>
    <a:lvl8pPr marL="11982298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8pPr>
    <a:lvl9pPr marL="13694054" algn="l" defTabSz="3423514" rtl="0" eaLnBrk="1" latinLnBrk="0" hangingPunct="1">
      <a:defRPr sz="67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096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412" autoAdjust="0"/>
    <p:restoredTop sz="94660"/>
  </p:normalViewPr>
  <p:slideViewPr>
    <p:cSldViewPr snapToGrid="0">
      <p:cViewPr>
        <p:scale>
          <a:sx n="40" d="100"/>
          <a:sy n="40" d="100"/>
        </p:scale>
        <p:origin x="-1590" y="-96"/>
      </p:cViewPr>
      <p:guideLst>
        <p:guide orient="horz" pos="12096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6285233"/>
            <a:ext cx="27980640" cy="1337056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0171413"/>
            <a:ext cx="24688800" cy="927226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05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7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044700"/>
            <a:ext cx="7098030" cy="325462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044700"/>
            <a:ext cx="20882610" cy="325462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51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18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9574541"/>
            <a:ext cx="28392120" cy="1597532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5701001"/>
            <a:ext cx="28392120" cy="840104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85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0223500"/>
            <a:ext cx="139903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0223500"/>
            <a:ext cx="13990320" cy="243674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00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044708"/>
            <a:ext cx="28392120" cy="74231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9414513"/>
            <a:ext cx="13926024" cy="461390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4028420"/>
            <a:ext cx="13926024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9414513"/>
            <a:ext cx="13994608" cy="461390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4028420"/>
            <a:ext cx="13994608" cy="206336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66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29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560320"/>
            <a:ext cx="10617041" cy="896112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5529588"/>
            <a:ext cx="16664940" cy="272923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1521440"/>
            <a:ext cx="10617041" cy="2134489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8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560320"/>
            <a:ext cx="10617041" cy="896112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5529588"/>
            <a:ext cx="16664940" cy="272923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1521440"/>
            <a:ext cx="10617041" cy="2134489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044708"/>
            <a:ext cx="28392120" cy="74231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0223500"/>
            <a:ext cx="28392120" cy="24367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35595568"/>
            <a:ext cx="74066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99A72-D430-4CD8-A201-96CFEF697CC5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35595568"/>
            <a:ext cx="1110996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35595568"/>
            <a:ext cx="7406640" cy="2044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5D1BE-C2D2-4CFC-9061-7BE226200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337815" y="191228"/>
            <a:ext cx="20118560" cy="376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785" b="1" dirty="0" smtClean="0">
                <a:cs typeface="Arial" panose="020B0604020202020204" pitchFamily="34" charset="0"/>
              </a:rPr>
              <a:t>Tile-Based Automated Pipeline </a:t>
            </a:r>
            <a:r>
              <a:rPr lang="en-US" sz="8785" b="1" dirty="0" err="1" smtClean="0">
                <a:cs typeface="Arial" panose="020B0604020202020204" pitchFamily="34" charset="0"/>
              </a:rPr>
              <a:t>Floorplanning</a:t>
            </a:r>
            <a:endParaRPr lang="en-US" sz="8785" b="1" dirty="0">
              <a:cs typeface="Arial" panose="020B0604020202020204" pitchFamily="34" charset="0"/>
            </a:endParaRPr>
          </a:p>
          <a:p>
            <a:pPr algn="ctr"/>
            <a:r>
              <a:rPr lang="en-US" sz="6300" dirty="0" smtClean="0">
                <a:cs typeface="Arial" panose="020B0604020202020204" pitchFamily="34" charset="0"/>
              </a:rPr>
              <a:t>Greg Ford </a:t>
            </a:r>
            <a:r>
              <a:rPr lang="en-US" sz="6300" dirty="0">
                <a:cs typeface="Arial" panose="020B0604020202020204" pitchFamily="34" charset="0"/>
              </a:rPr>
              <a:t>– </a:t>
            </a:r>
            <a:r>
              <a:rPr lang="en-US" sz="6300" dirty="0" smtClean="0">
                <a:cs typeface="Arial" panose="020B0604020202020204" pitchFamily="34" charset="0"/>
              </a:rPr>
              <a:t>Avera Semiconductor</a:t>
            </a:r>
            <a:endParaRPr lang="en-US" sz="6300" dirty="0"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5950429" y="4308867"/>
            <a:ext cx="16197949" cy="7779053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Region Tiling</a:t>
            </a:r>
            <a:endParaRPr lang="en-US" sz="4800" b="1" dirty="0"/>
          </a:p>
          <a:p>
            <a:pPr algn="ctr"/>
            <a:endParaRPr lang="en-US" sz="1750" b="1" dirty="0"/>
          </a:p>
          <a:p>
            <a:pPr algn="ctr"/>
            <a:endParaRPr lang="en-US" sz="3500" dirty="0"/>
          </a:p>
          <a:p>
            <a:pPr algn="ctr"/>
            <a:endParaRPr lang="en-US" sz="3500" dirty="0"/>
          </a:p>
          <a:p>
            <a:pPr algn="ctr"/>
            <a:endParaRPr lang="en-US" sz="3500" dirty="0"/>
          </a:p>
          <a:p>
            <a:pPr algn="ctr"/>
            <a:endParaRPr lang="en-US" sz="3500" dirty="0"/>
          </a:p>
          <a:p>
            <a:pPr algn="ctr"/>
            <a:endParaRPr lang="en-US" sz="3500" dirty="0"/>
          </a:p>
          <a:p>
            <a:pPr algn="ctr"/>
            <a:endParaRPr lang="en-US" sz="35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84" y="172571"/>
            <a:ext cx="5529110" cy="19534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6274" y="4308869"/>
            <a:ext cx="14575656" cy="6401753"/>
          </a:xfrm>
          <a:prstGeom prst="rect">
            <a:avLst/>
          </a:prstGeom>
          <a:ln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Background </a:t>
            </a:r>
            <a:endParaRPr lang="en-US" sz="4800" b="1" dirty="0"/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As designs get larger, there is an increased need to pipeline signals traversing longer distances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Pipeline stages can become a system level performance bottleneck, so being able to insert an optimal amount is critical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General placement algorithms often produce unbalanced pipe placement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 smtClean="0"/>
              <a:t>Most </a:t>
            </a:r>
            <a:r>
              <a:rPr lang="en-US" sz="3200" dirty="0"/>
              <a:t>pipeline planning requires fixed start/end points, and </a:t>
            </a:r>
            <a:r>
              <a:rPr lang="en-US" sz="3200" dirty="0" smtClean="0"/>
              <a:t>pre-placement</a:t>
            </a:r>
          </a:p>
          <a:p>
            <a:pPr marL="457200" lvl="0" indent="-406400">
              <a:buSzPts val="2800"/>
              <a:buChar char="•"/>
            </a:pPr>
            <a:endParaRPr lang="en-US" sz="3200" dirty="0"/>
          </a:p>
          <a:p>
            <a:pPr marL="457200" lvl="0" indent="-406400">
              <a:buSzPts val="2800"/>
              <a:buChar char="•"/>
            </a:pPr>
            <a:endParaRPr lang="en-US" sz="3200" dirty="0" smtClean="0"/>
          </a:p>
          <a:p>
            <a:pPr marL="457200" lvl="0" indent="-406400">
              <a:buSzPts val="2800"/>
              <a:buChar char="•"/>
            </a:pPr>
            <a:endParaRPr lang="en-US" sz="3200" dirty="0" smtClean="0"/>
          </a:p>
          <a:p>
            <a:pPr marL="457200" lvl="0" indent="-406400">
              <a:buSzPts val="2800"/>
              <a:buChar char="•"/>
            </a:pPr>
            <a:endParaRPr lang="en-US" sz="3200" dirty="0"/>
          </a:p>
          <a:p>
            <a:pPr marL="457200" lvl="0" indent="-406400">
              <a:buSzPts val="2800"/>
              <a:buChar char="•"/>
            </a:pP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66274" y="11139802"/>
            <a:ext cx="14575656" cy="8156079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</a:t>
            </a:r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Guide placement so pipe stages are well spaced along path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Pipeline paths will need to be logically traced to understand the association between source/destination and interceding pipe stages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Design will need to be placed (though not optimized), in order to know source and destination locations to guide placement along the physical path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Assess pipeline path depth to ensure optimal stage count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Gauged by maximum stage distance, based on clock frequency and </a:t>
            </a:r>
            <a:r>
              <a:rPr lang="en-US" sz="3200" dirty="0" err="1"/>
              <a:t>ps</a:t>
            </a:r>
            <a:r>
              <a:rPr lang="en-US" sz="3200" dirty="0"/>
              <a:t>/mm characteristics of repowering.</a:t>
            </a:r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endParaRPr lang="en-US" sz="3200" dirty="0" smtClean="0"/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endParaRPr lang="en-US" sz="3200" dirty="0"/>
          </a:p>
          <a:p>
            <a:pPr marL="50800" lvl="0">
              <a:spcBef>
                <a:spcPts val="1200"/>
              </a:spcBef>
              <a:buSzPts val="2800"/>
            </a:pPr>
            <a:endParaRPr lang="en-US" sz="3200" dirty="0" smtClean="0"/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endParaRPr lang="en-US" sz="3200" dirty="0"/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endParaRPr lang="en-US" sz="3200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874550" y="19736812"/>
            <a:ext cx="14567380" cy="8217634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Method</a:t>
            </a:r>
            <a:endParaRPr lang="en-US" sz="4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  <p:sp>
        <p:nvSpPr>
          <p:cNvPr id="193" name="TextBox 192"/>
          <p:cNvSpPr txBox="1"/>
          <p:nvPr/>
        </p:nvSpPr>
        <p:spPr>
          <a:xfrm>
            <a:off x="15950428" y="22595515"/>
            <a:ext cx="16197949" cy="9140964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Power Results</a:t>
            </a:r>
            <a:endParaRPr lang="en-US" sz="4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</p:txBody>
      </p:sp>
      <p:sp>
        <p:nvSpPr>
          <p:cNvPr id="196" name="TextBox 195"/>
          <p:cNvSpPr txBox="1"/>
          <p:nvPr/>
        </p:nvSpPr>
        <p:spPr>
          <a:xfrm>
            <a:off x="15950427" y="32296444"/>
            <a:ext cx="16197950" cy="5166799"/>
          </a:xfrm>
          <a:prstGeom prst="rect">
            <a:avLst/>
          </a:prstGeom>
          <a:ln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Conclusion</a:t>
            </a:r>
          </a:p>
          <a:p>
            <a:pPr algn="ctr"/>
            <a:endParaRPr lang="en-US" sz="800" dirty="0"/>
          </a:p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Use of pipelining for timing closure is becoming more common as designs continue to get larger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Placing pipeline stages balanced along their path allows for closure with an optimal number of pipeline stages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Using excess pipeline stages can impact system performance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Tracing pipeline physical paths, and pre-assigning pipeline stages to tiled placement regions allows for an automated balanced solution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Reductions in WNS/TNS/Power, with a slightly higher initial placement </a:t>
            </a:r>
            <a:r>
              <a:rPr lang="en-US" sz="3200" dirty="0" smtClean="0"/>
              <a:t>runtime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293" y="8194390"/>
            <a:ext cx="10719618" cy="251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935" y="19935616"/>
            <a:ext cx="5934075" cy="782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4550" y="20691193"/>
            <a:ext cx="836570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 smtClean="0"/>
              <a:t>Start </a:t>
            </a:r>
            <a:r>
              <a:rPr lang="en-US" sz="3200" dirty="0"/>
              <a:t>with coarse global placement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No assumption that locations for source / destination of pipeline paths are known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Iterate through all pipeline flops by name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Trace forward / backward to overall source / destination for the pipelined path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Generate a physical placement path between source and destination</a:t>
            </a:r>
          </a:p>
          <a:p>
            <a:pPr marL="1371600" lvl="2" indent="-342900">
              <a:buSzPts val="1800"/>
              <a:buChar char="•"/>
            </a:pPr>
            <a:r>
              <a:rPr lang="en-US" sz="3200" dirty="0"/>
              <a:t>Store result for entire path; no need to process the same path multiple times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Select balanced positions along physical path</a:t>
            </a:r>
          </a:p>
          <a:p>
            <a:pPr marL="1371600" lvl="2" indent="-342900">
              <a:buSzPts val="1800"/>
              <a:buChar char="•"/>
            </a:pPr>
            <a:r>
              <a:rPr lang="en-US" sz="3200" dirty="0"/>
              <a:t>Abstract positions into local </a:t>
            </a:r>
            <a:r>
              <a:rPr lang="en-US" sz="3200" dirty="0" smtClean="0"/>
              <a:t>tiles</a:t>
            </a:r>
            <a:endParaRPr lang="en-US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979" y="16177663"/>
            <a:ext cx="128873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" name="TextBox 229"/>
          <p:cNvSpPr txBox="1"/>
          <p:nvPr/>
        </p:nvSpPr>
        <p:spPr>
          <a:xfrm>
            <a:off x="15950429" y="12528262"/>
            <a:ext cx="16197949" cy="9602629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Timing Results</a:t>
            </a:r>
            <a:endParaRPr lang="en-US" sz="4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5995024" y="23414126"/>
            <a:ext cx="101099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Runs with and without regions taken through CTS/Routing flow for final optimization comparison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Using pipeline regions reduced leakage power by 26%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20% Lower </a:t>
            </a:r>
            <a:r>
              <a:rPr lang="en-US" sz="3200" dirty="0">
                <a:solidFill>
                  <a:srgbClr val="7030A0"/>
                </a:solidFill>
              </a:rPr>
              <a:t>HVT</a:t>
            </a:r>
            <a:r>
              <a:rPr lang="en-US" sz="3200" dirty="0"/>
              <a:t> usage compared to baseline run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38% Lower </a:t>
            </a:r>
            <a:r>
              <a:rPr lang="en-US" sz="3200" dirty="0">
                <a:solidFill>
                  <a:srgbClr val="FF0000"/>
                </a:solidFill>
              </a:rPr>
              <a:t>ULVT</a:t>
            </a:r>
            <a:r>
              <a:rPr lang="en-US" sz="3200" dirty="0"/>
              <a:t> usage compared to baseline </a:t>
            </a:r>
            <a:r>
              <a:rPr lang="en-US" sz="3200" dirty="0" smtClean="0"/>
              <a:t>run</a:t>
            </a:r>
            <a:endParaRPr lang="en-U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2069" y="26572521"/>
            <a:ext cx="11534668" cy="509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1684" y="22810277"/>
            <a:ext cx="6120001" cy="376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995023" y="13374904"/>
            <a:ext cx="101099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Runs completed using 100um pipe tile regions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10% higher runtime with regions, in global </a:t>
            </a:r>
            <a:r>
              <a:rPr lang="en-US" sz="3200" dirty="0" smtClean="0"/>
              <a:t>place</a:t>
            </a:r>
            <a:endParaRPr lang="en-US" sz="3200" dirty="0"/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WNS cut in half; pushed below fixable threshold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TNS for pipeline paths reduced by 12%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TNS for all paths reduced by 5%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401" y="16639134"/>
            <a:ext cx="10259191" cy="517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6403" y="4859462"/>
            <a:ext cx="5697444" cy="7123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950430" y="5186102"/>
            <a:ext cx="905119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Local tiles are used as placement constraints to give global placement a degree of flexibility in its solution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Tile size allows for a tradeoff in flexibility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More tiles add to placement complexity and increase tool runtime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Scale up tiles based on overall path lengths</a:t>
            </a:r>
          </a:p>
          <a:p>
            <a:pPr marL="1371600" lvl="2" indent="-342900">
              <a:buSzPts val="1800"/>
              <a:buChar char="•"/>
            </a:pPr>
            <a:r>
              <a:rPr lang="en-US" sz="3200" dirty="0"/>
              <a:t>Deeper paths need less granularity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Tiles simplify physical path generation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Once a path has been generated between two tiles, all other paths between the same tiles reuse the same physical path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866272" y="28474324"/>
            <a:ext cx="14575658" cy="8987076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Optimizing Pipeline Stages</a:t>
            </a:r>
          </a:p>
          <a:p>
            <a:pPr algn="ctr"/>
            <a:endParaRPr lang="en-US" sz="1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  <a:p>
            <a:endParaRPr lang="en-US" sz="32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b="1" dirty="0"/>
          </a:p>
        </p:txBody>
      </p:sp>
      <p:sp>
        <p:nvSpPr>
          <p:cNvPr id="232" name="TextBox 231"/>
          <p:cNvSpPr txBox="1"/>
          <p:nvPr/>
        </p:nvSpPr>
        <p:spPr>
          <a:xfrm>
            <a:off x="874551" y="29312085"/>
            <a:ext cx="144724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06400">
              <a:spcBef>
                <a:spcPts val="1200"/>
              </a:spcBef>
              <a:buSzPts val="2800"/>
              <a:buChar char="•"/>
            </a:pPr>
            <a:r>
              <a:rPr lang="en-US" sz="3200" dirty="0"/>
              <a:t>The optimal number of </a:t>
            </a:r>
            <a:r>
              <a:rPr lang="en-US" sz="3200" dirty="0" smtClean="0"/>
              <a:t>pipeline </a:t>
            </a:r>
            <a:r>
              <a:rPr lang="en-US" sz="3200" dirty="0"/>
              <a:t>stages for each traced source / destination path can be computed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Start with the total physical distance traced from source to destination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Determine maximum stage distance from clock frequency and repowering </a:t>
            </a:r>
            <a:r>
              <a:rPr lang="en-US" sz="3200" dirty="0" err="1"/>
              <a:t>ps</a:t>
            </a:r>
            <a:r>
              <a:rPr lang="en-US" sz="3200" dirty="0"/>
              <a:t>/mm</a:t>
            </a:r>
          </a:p>
          <a:p>
            <a:pPr marL="2626157" lvl="2" indent="-342900">
              <a:buSzPts val="1800"/>
              <a:buChar char="•"/>
            </a:pPr>
            <a:r>
              <a:rPr lang="en-US" sz="3200" dirty="0" smtClean="0">
                <a:cs typeface="Courier New" panose="02070309020205020404" pitchFamily="49" charset="0"/>
              </a:rPr>
              <a:t>stages </a:t>
            </a:r>
            <a:r>
              <a:rPr lang="en-US" sz="3200" dirty="0">
                <a:cs typeface="Courier New" panose="02070309020205020404" pitchFamily="49" charset="0"/>
              </a:rPr>
              <a:t>= ceil(</a:t>
            </a:r>
            <a:r>
              <a:rPr lang="en-US" sz="3200" dirty="0" err="1">
                <a:cs typeface="Courier New" panose="02070309020205020404" pitchFamily="49" charset="0"/>
              </a:rPr>
              <a:t>path_dist</a:t>
            </a:r>
            <a:r>
              <a:rPr lang="en-US" sz="3200" dirty="0">
                <a:cs typeface="Courier New" panose="02070309020205020404" pitchFamily="49" charset="0"/>
              </a:rPr>
              <a:t> / </a:t>
            </a:r>
            <a:r>
              <a:rPr lang="en-US" sz="3200" dirty="0" err="1">
                <a:cs typeface="Courier New" panose="02070309020205020404" pitchFamily="49" charset="0"/>
              </a:rPr>
              <a:t>max_stage_dist</a:t>
            </a:r>
            <a:r>
              <a:rPr lang="en-US" sz="3200" dirty="0">
                <a:cs typeface="Courier New" panose="02070309020205020404" pitchFamily="49" charset="0"/>
              </a:rPr>
              <a:t>) - 1</a:t>
            </a:r>
          </a:p>
          <a:p>
            <a:pPr marL="457200" lvl="0" indent="-406400">
              <a:buSzPts val="2800"/>
              <a:buChar char="•"/>
            </a:pPr>
            <a:r>
              <a:rPr lang="en-US" sz="3200" dirty="0"/>
              <a:t>Often, there will be combinational logic in the path from the source and/or the path to the destination</a:t>
            </a:r>
          </a:p>
          <a:p>
            <a:pPr marL="914400" lvl="1" indent="-342900">
              <a:buSzPts val="1800"/>
              <a:buChar char="•"/>
            </a:pPr>
            <a:r>
              <a:rPr lang="en-US" sz="3200" dirty="0"/>
              <a:t>Use maximum stage distance between pipe stages to cover distance as efficiently as possible, and use a lower head/tail distance to give extra time for logic </a:t>
            </a:r>
            <a:r>
              <a:rPr lang="en-US" sz="3200" dirty="0" smtClean="0"/>
              <a:t>depth</a:t>
            </a:r>
            <a:endParaRPr lang="en-US" sz="3200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264" y="34449158"/>
            <a:ext cx="141636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5562" y="18023305"/>
            <a:ext cx="5570094" cy="382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4844" y="13545278"/>
            <a:ext cx="5551155" cy="381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1009" y="605708"/>
            <a:ext cx="6307368" cy="146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549</Words>
  <Application>Microsoft Office PowerPoint</Application>
  <PresentationFormat>Custom</PresentationFormat>
  <Paragraphs>135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GlobalFoundires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Fong, Patricia</dc:creator>
  <cp:lastModifiedBy>Greg Ford</cp:lastModifiedBy>
  <cp:revision>54</cp:revision>
  <dcterms:created xsi:type="dcterms:W3CDTF">2019-04-01T23:30:32Z</dcterms:created>
  <dcterms:modified xsi:type="dcterms:W3CDTF">2019-05-02T22:36:05Z</dcterms:modified>
</cp:coreProperties>
</file>